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289" r:id="rId2"/>
    <p:sldId id="282" r:id="rId3"/>
    <p:sldId id="281" r:id="rId4"/>
    <p:sldId id="273" r:id="rId5"/>
    <p:sldId id="268" r:id="rId6"/>
    <p:sldId id="262" r:id="rId7"/>
    <p:sldId id="271" r:id="rId8"/>
    <p:sldId id="279" r:id="rId9"/>
    <p:sldId id="286" r:id="rId10"/>
    <p:sldId id="284" r:id="rId11"/>
    <p:sldId id="285" r:id="rId12"/>
    <p:sldId id="288" r:id="rId13"/>
    <p:sldId id="276" r:id="rId14"/>
    <p:sldId id="291" r:id="rId15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47914"/>
    <a:srgbClr val="489DFA"/>
    <a:srgbClr val="FF502D"/>
    <a:srgbClr val="54A3FA"/>
    <a:srgbClr val="FF3F19"/>
    <a:srgbClr val="A3FB6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1" autoAdjust="0"/>
    <p:restoredTop sz="94660"/>
  </p:normalViewPr>
  <p:slideViewPr>
    <p:cSldViewPr>
      <p:cViewPr varScale="1">
        <p:scale>
          <a:sx n="57" d="100"/>
          <a:sy n="57" d="100"/>
        </p:scale>
        <p:origin x="-78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3027</c:v>
                </c:pt>
                <c:pt idx="1">
                  <c:v>2500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3067</c:v>
                </c:pt>
                <c:pt idx="1">
                  <c:v>2632</c:v>
                </c:pt>
              </c:numCache>
            </c:numRef>
          </c:val>
        </c:ser>
        <c:axId val="101426304"/>
        <c:axId val="101427840"/>
      </c:barChart>
      <c:catAx>
        <c:axId val="101426304"/>
        <c:scaling>
          <c:orientation val="minMax"/>
        </c:scaling>
        <c:axPos val="b"/>
        <c:majorTickMark val="none"/>
        <c:tickLblPos val="nextTo"/>
        <c:crossAx val="101427840"/>
        <c:crosses val="autoZero"/>
        <c:auto val="1"/>
        <c:lblAlgn val="ctr"/>
        <c:lblOffset val="100"/>
      </c:catAx>
      <c:valAx>
        <c:axId val="101427840"/>
        <c:scaling>
          <c:orientation val="minMax"/>
        </c:scaling>
        <c:axPos val="l"/>
        <c:majorGridlines/>
        <c:title>
          <c:layout/>
        </c:title>
        <c:numFmt formatCode="General" sourceLinked="1"/>
        <c:tickLblPos val="nextTo"/>
        <c:crossAx val="1014263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Продажа муниципального имущества путем приватизации на аукционе, (тыс.руб.)</a:t>
            </a:r>
            <a:endParaRPr lang="ru-RU" dirty="0"/>
          </a:p>
        </c:rich>
      </c:tx>
      <c:layout>
        <c:manualLayout>
          <c:xMode val="edge"/>
          <c:yMode val="edge"/>
          <c:x val="0.17493360979443603"/>
          <c:y val="2.5396647642511191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Продано,тыс.руб.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8</c:v>
                </c:pt>
              </c:numCache>
            </c:numRef>
          </c:val>
        </c:ser>
        <c:axId val="101444608"/>
        <c:axId val="101507840"/>
      </c:barChart>
      <c:catAx>
        <c:axId val="101444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01507840"/>
        <c:crosses val="autoZero"/>
        <c:auto val="1"/>
        <c:lblAlgn val="ctr"/>
        <c:lblOffset val="100"/>
      </c:catAx>
      <c:valAx>
        <c:axId val="101507840"/>
        <c:scaling>
          <c:orientation val="minMax"/>
        </c:scaling>
        <c:axPos val="l"/>
        <c:majorGridlines/>
        <c:numFmt formatCode="General" sourceLinked="1"/>
        <c:tickLblPos val="nextTo"/>
        <c:crossAx val="10144460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4533527262563051"/>
          <c:y val="5.6461747049389478E-2"/>
          <c:w val="0.74625802415530984"/>
          <c:h val="0.8021403174781002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арендной платы по плану (тыс.руб.)</c:v>
                </c:pt>
              </c:strCache>
            </c:strRef>
          </c:tx>
          <c:cat>
            <c:strRef>
              <c:f>Лист1!$A$2:$A$4</c:f>
              <c:strCache>
                <c:ptCount val="2"/>
                <c:pt idx="1">
                  <c:v>2018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1">
                  <c:v>11700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поступившая сумма аренды в бюджет (тыс.руб.)</c:v>
                </c:pt>
              </c:strCache>
            </c:strRef>
          </c:tx>
          <c:cat>
            <c:strRef>
              <c:f>Лист1!$A$2:$A$4</c:f>
              <c:strCache>
                <c:ptCount val="2"/>
                <c:pt idx="1">
                  <c:v>2018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11800</c:v>
                </c:pt>
              </c:numCache>
            </c:numRef>
          </c:val>
        </c:ser>
        <c:axId val="113914240"/>
        <c:axId val="113915776"/>
      </c:barChart>
      <c:catAx>
        <c:axId val="1139142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3915776"/>
        <c:crosses val="autoZero"/>
        <c:auto val="1"/>
        <c:lblAlgn val="ctr"/>
        <c:lblOffset val="100"/>
      </c:catAx>
      <c:valAx>
        <c:axId val="113915776"/>
        <c:scaling>
          <c:orientation val="minMax"/>
        </c:scaling>
        <c:axPos val="l"/>
        <c:majorGridlines/>
        <c:numFmt formatCode="General" sourceLinked="1"/>
        <c:tickLblPos val="nextTo"/>
        <c:crossAx val="11391424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/>
            </a:pPr>
            <a:endParaRPr lang="ru-RU"/>
          </a:p>
        </c:txPr>
      </c:legendEntry>
      <c:layout>
        <c:manualLayout>
          <c:xMode val="edge"/>
          <c:yMode val="edge"/>
          <c:x val="0.67153536428144922"/>
          <c:y val="5.6888490719225103E-2"/>
          <c:w val="0.31975645815467157"/>
          <c:h val="0.52373162742518198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3528.2</c:v>
                </c:pt>
                <c:pt idx="1">
                  <c:v>3528.2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2017 г.</c:v>
                </c:pt>
                <c:pt idx="1">
                  <c:v>2018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3753.3</c:v>
                </c:pt>
                <c:pt idx="1">
                  <c:v>4482.4000000000005</c:v>
                </c:pt>
              </c:numCache>
            </c:numRef>
          </c:val>
        </c:ser>
        <c:dLbls>
          <c:showVal val="1"/>
        </c:dLbls>
        <c:gapWidth val="75"/>
        <c:axId val="118710272"/>
        <c:axId val="118711808"/>
      </c:barChart>
      <c:catAx>
        <c:axId val="118710272"/>
        <c:scaling>
          <c:orientation val="minMax"/>
        </c:scaling>
        <c:axPos val="b"/>
        <c:numFmt formatCode="General" sourceLinked="1"/>
        <c:majorTickMark val="none"/>
        <c:tickLblPos val="nextTo"/>
        <c:crossAx val="118711808"/>
        <c:crosses val="autoZero"/>
        <c:auto val="1"/>
        <c:lblAlgn val="ctr"/>
        <c:lblOffset val="100"/>
      </c:catAx>
      <c:valAx>
        <c:axId val="118711808"/>
        <c:scaling>
          <c:orientation val="minMax"/>
        </c:scaling>
        <c:axPos val="l"/>
        <c:numFmt formatCode="General" sourceLinked="1"/>
        <c:majorTickMark val="none"/>
        <c:tickLblPos val="nextTo"/>
        <c:crossAx val="118710272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7.4899178255616594E-2"/>
          <c:y val="4.1797041614036787E-2"/>
          <c:w val="0.70420911370557548"/>
          <c:h val="0.8283324248258053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плановых проверок (ед.)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внеплановых проверок (ед.)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2</c:v>
                </c:pt>
                <c:pt idx="1">
                  <c:v>21</c:v>
                </c:pt>
              </c:numCache>
            </c:numRef>
          </c:val>
        </c:ser>
        <c:shape val="box"/>
        <c:axId val="118625024"/>
        <c:axId val="118626560"/>
        <c:axId val="0"/>
      </c:bar3DChart>
      <c:catAx>
        <c:axId val="118625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18626560"/>
        <c:crosses val="autoZero"/>
        <c:auto val="1"/>
        <c:lblAlgn val="ctr"/>
        <c:lblOffset val="100"/>
      </c:catAx>
      <c:valAx>
        <c:axId val="118626560"/>
        <c:scaling>
          <c:orientation val="minMax"/>
        </c:scaling>
        <c:axPos val="l"/>
        <c:majorGridlines/>
        <c:numFmt formatCode="General" sourceLinked="1"/>
        <c:tickLblPos val="nextTo"/>
        <c:crossAx val="118625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493463179000164"/>
          <c:y val="0.18748555699122343"/>
          <c:w val="0.24506536820999891"/>
          <c:h val="0.71316457414062018"/>
        </c:manualLayout>
      </c:layout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6.3305121984767579E-2"/>
          <c:y val="5.7451043037332644E-2"/>
          <c:w val="0.6325934194077687"/>
          <c:h val="0.6022319882709182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"молодые семьи"(ед.)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"ветераны ВОВ" (ед.)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</c:v>
                </c:pt>
                <c:pt idx="1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"малоимущие граждане"(ед.)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19</c:v>
                </c:pt>
                <c:pt idx="1">
                  <c:v>9</c:v>
                </c:pt>
              </c:numCache>
            </c:numRef>
          </c:val>
        </c:ser>
        <c:axId val="119817728"/>
        <c:axId val="119819264"/>
      </c:barChart>
      <c:catAx>
        <c:axId val="119817728"/>
        <c:scaling>
          <c:orientation val="minMax"/>
        </c:scaling>
        <c:axPos val="b"/>
        <c:numFmt formatCode="General" sourceLinked="1"/>
        <c:tickLblPos val="nextTo"/>
        <c:txPr>
          <a:bodyPr anchor="t"/>
          <a:lstStyle/>
          <a:p>
            <a:pPr>
              <a:defRPr sz="1800" b="1"/>
            </a:pPr>
            <a:endParaRPr lang="ru-RU"/>
          </a:p>
        </c:txPr>
        <c:crossAx val="119819264"/>
        <c:crosses val="autoZero"/>
        <c:auto val="1"/>
        <c:lblAlgn val="ctr"/>
        <c:lblOffset val="100"/>
      </c:catAx>
      <c:valAx>
        <c:axId val="119819264"/>
        <c:scaling>
          <c:orientation val="minMax"/>
        </c:scaling>
        <c:axPos val="l"/>
        <c:majorGridlines/>
        <c:numFmt formatCode="General" sourceLinked="1"/>
        <c:tickLblPos val="nextTo"/>
        <c:crossAx val="1198177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063266779219959"/>
          <c:y val="8.3606545299157994E-2"/>
          <c:w val="0.25154144000817946"/>
          <c:h val="0.49594418371632132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договору маневренного фонда (ед.)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договору служебного найма (ед.)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9</c:v>
                </c:pt>
                <c:pt idx="1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 договору найма для детей-сирот (ед.)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23</c:v>
                </c:pt>
                <c:pt idx="1">
                  <c:v>16</c:v>
                </c:pt>
              </c:numCache>
            </c:numRef>
          </c:val>
        </c:ser>
        <c:axId val="128582400"/>
        <c:axId val="128583936"/>
      </c:barChart>
      <c:catAx>
        <c:axId val="1285824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28583936"/>
        <c:crosses val="autoZero"/>
        <c:auto val="1"/>
        <c:lblAlgn val="ctr"/>
        <c:lblOffset val="100"/>
      </c:catAx>
      <c:valAx>
        <c:axId val="128583936"/>
        <c:scaling>
          <c:orientation val="minMax"/>
        </c:scaling>
        <c:axPos val="l"/>
        <c:majorGridlines/>
        <c:numFmt formatCode="General" sourceLinked="1"/>
        <c:tickLblPos val="nextTo"/>
        <c:crossAx val="1285824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проведенных жилищных комиссий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</c:v>
                </c:pt>
                <c:pt idx="1">
                  <c:v>26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2.1937512850454321E-2"/>
          <c:y val="5.7734679022369124E-2"/>
          <c:w val="0.15990811793488424"/>
          <c:h val="0.49342226826059166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человек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2011-2012г.</c:v>
                </c:pt>
                <c:pt idx="1">
                  <c:v>2013-2014 г.</c:v>
                </c:pt>
                <c:pt idx="2">
                  <c:v>2015-2017г.</c:v>
                </c:pt>
                <c:pt idx="3">
                  <c:v>2019-2021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77</c:v>
                </c:pt>
                <c:pt idx="1">
                  <c:v>291</c:v>
                </c:pt>
                <c:pt idx="2">
                  <c:v>298</c:v>
                </c:pt>
                <c:pt idx="3">
                  <c:v>253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семей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2011-2012г.</c:v>
                </c:pt>
                <c:pt idx="1">
                  <c:v>2013-2014 г.</c:v>
                </c:pt>
                <c:pt idx="2">
                  <c:v>2015-2017г.</c:v>
                </c:pt>
                <c:pt idx="3">
                  <c:v>2019-2021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29</c:v>
                </c:pt>
                <c:pt idx="1">
                  <c:v>94</c:v>
                </c:pt>
                <c:pt idx="2">
                  <c:v>127</c:v>
                </c:pt>
                <c:pt idx="3">
                  <c:v>113</c:v>
                </c:pt>
              </c:numCache>
            </c:numRef>
          </c:val>
        </c:ser>
        <c:dLbls>
          <c:showVal val="1"/>
        </c:dLbls>
        <c:gapWidth val="75"/>
        <c:axId val="128786816"/>
        <c:axId val="128788352"/>
      </c:barChart>
      <c:catAx>
        <c:axId val="12878681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28788352"/>
        <c:crosses val="autoZero"/>
        <c:auto val="1"/>
        <c:lblAlgn val="ctr"/>
        <c:lblOffset val="100"/>
      </c:catAx>
      <c:valAx>
        <c:axId val="128788352"/>
        <c:scaling>
          <c:orientation val="minMax"/>
        </c:scaling>
        <c:axPos val="l"/>
        <c:numFmt formatCode="General" sourceLinked="1"/>
        <c:majorTickMark val="none"/>
        <c:tickLblPos val="nextTo"/>
        <c:crossAx val="12878681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0.1875</cdr:x>
      <cdr:y>0.02326</cdr:y>
    </cdr:from>
    <cdr:to>
      <cdr:x>0.83036</cdr:x>
      <cdr:y>0.15351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1500198" y="71438"/>
          <a:ext cx="5143558" cy="4001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3027            3067                     2500  2632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0.22321</cdr:x>
      <cdr:y>0.13025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0" y="0"/>
          <a:ext cx="1785950" cy="400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  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0.18519</cdr:x>
      <cdr:y>0.2619</cdr:y>
    </cdr:from>
    <cdr:to>
      <cdr:x>0.25</cdr:x>
      <cdr:y>0.41577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428797" y="785804"/>
          <a:ext cx="500029" cy="461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400" b="1" dirty="0" smtClean="0">
              <a:latin typeface="Arial" pitchFamily="34" charset="0"/>
              <a:cs typeface="Arial" pitchFamily="34" charset="0"/>
            </a:rPr>
            <a:t>3</a:t>
          </a:r>
          <a:endParaRPr lang="ru-RU" sz="24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</cdr:x>
      <cdr:y>0.2619</cdr:y>
    </cdr:from>
    <cdr:to>
      <cdr:x>0.55556</cdr:x>
      <cdr:y>0.41577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857652" y="785804"/>
          <a:ext cx="428662" cy="461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400" b="1" dirty="0" smtClean="0">
              <a:latin typeface="Arial" pitchFamily="34" charset="0"/>
              <a:cs typeface="Arial" pitchFamily="34" charset="0"/>
            </a:rPr>
            <a:t>8</a:t>
          </a:r>
          <a:endParaRPr lang="ru-RU" sz="2400" b="1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0.09244</cdr:x>
      <cdr:y>0.06061</cdr:y>
    </cdr:to>
    <cdr:sp macro="" textlink="">
      <cdr:nvSpPr>
        <cdr:cNvPr id="3" name="Подзаголовок 5"/>
        <cdr:cNvSpPr txBox="1">
          <a:spLocks xmlns:a="http://schemas.openxmlformats.org/drawingml/2006/main"/>
        </cdr:cNvSpPr>
      </cdr:nvSpPr>
      <cdr:spPr>
        <a:xfrm xmlns:a="http://schemas.openxmlformats.org/drawingml/2006/main" rot="10800000" flipV="1">
          <a:off x="0" y="0"/>
          <a:ext cx="78581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rmAutofit fontScale="47500" lnSpcReduction="20000"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ClrTx/>
            <a:buSzTx/>
            <a:buFont typeface="Arial" pitchFamily="34" charset="0"/>
            <a:buNone/>
            <a:tabLst/>
            <a:defRPr/>
          </a:pPr>
          <a:endParaRPr kumimoji="0" lang="ru-RU" sz="3200" b="1" i="0" u="none" strike="noStrike" kern="1200" cap="none" spc="0" normalizeH="0" baseline="0" noProof="0" dirty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0.144</cdr:x>
      <cdr:y>0</cdr:y>
    </cdr:from>
    <cdr:to>
      <cdr:x>0.272</cdr:x>
      <cdr:y>0.05714</cdr:y>
    </cdr:to>
    <cdr:sp macro="" textlink="">
      <cdr:nvSpPr>
        <cdr:cNvPr id="4" name="Подзаголовок 5"/>
        <cdr:cNvSpPr txBox="1">
          <a:spLocks xmlns:a="http://schemas.openxmlformats.org/drawingml/2006/main"/>
        </cdr:cNvSpPr>
      </cdr:nvSpPr>
      <cdr:spPr>
        <a:xfrm xmlns:a="http://schemas.openxmlformats.org/drawingml/2006/main" rot="10800000" flipV="1">
          <a:off x="1285851" y="0"/>
          <a:ext cx="114300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ClrTx/>
            <a:buSzTx/>
            <a:buFont typeface="Arial" pitchFamily="34" charset="0"/>
            <a:buNone/>
            <a:tabLst/>
            <a:defRPr/>
          </a:pP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Calibri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0.48649</cdr:x>
      <cdr:y>0.0678</cdr:y>
    </cdr:from>
    <cdr:to>
      <cdr:x>0.66612</cdr:x>
      <cdr:y>0.17074</cdr:y>
    </cdr:to>
    <cdr:sp macro="" textlink="">
      <cdr:nvSpPr>
        <cdr:cNvPr id="3" name="Подзаголовок 2"/>
        <cdr:cNvSpPr txBox="1">
          <a:spLocks xmlns:a="http://schemas.openxmlformats.org/drawingml/2006/main"/>
        </cdr:cNvSpPr>
      </cdr:nvSpPr>
      <cdr:spPr>
        <a:xfrm xmlns:a="http://schemas.openxmlformats.org/drawingml/2006/main" rot="10800000" flipV="1">
          <a:off x="3857652" y="285752"/>
          <a:ext cx="1424398" cy="4338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ClrTx/>
            <a:buSzTx/>
            <a:buFont typeface="Arial" pitchFamily="34" charset="0"/>
            <a:buNone/>
            <a:tabLst/>
            <a:defRPr/>
          </a:pPr>
          <a:endParaRPr kumimoji="0" lang="ru-RU" sz="3600" b="1" i="0" u="none" strike="noStrike" kern="1200" cap="none" spc="0" normalizeH="0" baseline="0" noProof="0" dirty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0.48649</cdr:x>
      <cdr:y>0.16949</cdr:y>
    </cdr:from>
    <cdr:to>
      <cdr:x>0.69791</cdr:x>
      <cdr:y>0.33021</cdr:y>
    </cdr:to>
    <cdr:sp macro="" textlink="">
      <cdr:nvSpPr>
        <cdr:cNvPr id="4" name="Подзаголовок 2"/>
        <cdr:cNvSpPr txBox="1">
          <a:spLocks xmlns:a="http://schemas.openxmlformats.org/drawingml/2006/main"/>
        </cdr:cNvSpPr>
      </cdr:nvSpPr>
      <cdr:spPr>
        <a:xfrm xmlns:a="http://schemas.openxmlformats.org/drawingml/2006/main" rot="10800000" flipV="1">
          <a:off x="3857652" y="714380"/>
          <a:ext cx="1676480" cy="6774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ClrTx/>
            <a:buSzTx/>
            <a:buFont typeface="Arial" pitchFamily="34" charset="0"/>
            <a:buNone/>
            <a:tabLst/>
            <a:defRPr/>
          </a:pPr>
          <a:r>
            <a: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rPr>
            <a:t>6\33</a:t>
          </a:r>
          <a:endParaRPr kumimoji="0" lang="ru-RU" sz="3600" b="1" i="0" u="none" strike="noStrike" kern="1200" cap="none" spc="0" normalizeH="0" baseline="0" noProof="0" dirty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Calibri"/>
          </a:endParaRPr>
        </a:p>
      </cdr:txBody>
    </cdr:sp>
  </cdr:relSizeAnchor>
  <cdr:relSizeAnchor xmlns:cdr="http://schemas.openxmlformats.org/drawingml/2006/chartDrawing">
    <cdr:from>
      <cdr:x>0.65766</cdr:x>
      <cdr:y>2.37257E-7</cdr:y>
    </cdr:from>
    <cdr:to>
      <cdr:x>0.79279</cdr:x>
      <cdr:y>0.11327</cdr:y>
    </cdr:to>
    <cdr:sp macro="" textlink="">
      <cdr:nvSpPr>
        <cdr:cNvPr id="5" name="Подзаголовок 2"/>
        <cdr:cNvSpPr txBox="1">
          <a:spLocks xmlns:a="http://schemas.openxmlformats.org/drawingml/2006/main"/>
        </cdr:cNvSpPr>
      </cdr:nvSpPr>
      <cdr:spPr>
        <a:xfrm xmlns:a="http://schemas.openxmlformats.org/drawingml/2006/main" rot="10800000" flipV="1">
          <a:off x="5214973" y="1"/>
          <a:ext cx="1071568" cy="4774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20000"/>
            </a:spcBef>
            <a:spcAft>
              <a:spcPts val="0"/>
            </a:spcAft>
            <a:buClrTx/>
            <a:buSzTx/>
            <a:buFont typeface="Arial" pitchFamily="34" charset="0"/>
            <a:buNone/>
            <a:tabLst/>
            <a:defRPr/>
          </a:pPr>
          <a:endParaRPr kumimoji="0" lang="ru-RU" sz="3600" b="1" i="0" u="none" strike="noStrike" kern="1200" cap="none" spc="0" normalizeH="0" baseline="0" noProof="0" dirty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Calibri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0.53763</cdr:x>
      <cdr:y>0.15</cdr:y>
    </cdr:from>
    <cdr:to>
      <cdr:x>0.62366</cdr:x>
      <cdr:y>0.49394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3571900" y="214314"/>
          <a:ext cx="571560" cy="491407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latin typeface="Arial" pitchFamily="34" charset="0"/>
              <a:cs typeface="Arial" pitchFamily="34" charset="0"/>
            </a:rPr>
            <a:t>18</a:t>
          </a:r>
          <a:endParaRPr kumimoji="0" lang="ru-RU" sz="2400" b="1" i="0" u="none" strike="noStrike" kern="1200" cap="none" spc="0" normalizeH="0" baseline="0" noProof="0" dirty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6ACAD-96D9-437E-84AB-73E30CDFCBBA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235FB-A91B-4CF9-96FE-8ADAD28E705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BE49D-0FFF-48FB-B850-2E2565CF28D6}" type="datetimeFigureOut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C5488-E352-44AF-8CDF-E96C02828D6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B94A0B-ADBF-401C-8DEB-4B9B508E29A1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72E72E-E8CF-4F2A-84E0-74EF6F60517E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875817F-83BA-49ED-9EA0-4D05D9157212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73506A-36B1-4C91-A75B-A74BE97E610E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5BA2FF-9D07-47A0-B3FE-8FF64A58B2EB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27CD62-E0AD-4AEA-B3D7-5EE35EB4936F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0CE38A-477E-488B-9D53-DC9B9F3122AC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E052B4-5C73-478F-BDEF-B207453C727B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E658EB-2A22-4198-B951-DE854996E27C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63EE53-C1ED-46A1-8BC3-57576657D41A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39818F-A97E-46B1-9FD4-F6FA714A0C40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75F77D7-B3C2-445A-AB58-4E66517FFF19}" type="datetime1">
              <a:rPr lang="ru-RU" smtClean="0"/>
              <a:pPr/>
              <a:t>22.02.2019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B3407DF-9D01-493C-B595-2FBAFA65ECE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04" cy="30003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</a:rPr>
              <a:t>Отчет </a:t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 smtClean="0">
                <a:solidFill>
                  <a:schemeClr val="tx1"/>
                </a:solidFill>
                <a:effectLst/>
              </a:rPr>
              <a:t>отдела по собственности и землепользованию </a:t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 smtClean="0">
                <a:solidFill>
                  <a:schemeClr val="tx1"/>
                </a:solidFill>
                <a:effectLst/>
              </a:rPr>
              <a:t>о проделанной работе за 2018 год 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15362" name="Picture 2" descr="http://russip.ru/assets/blog/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500438"/>
            <a:ext cx="4429156" cy="301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19340" cy="10001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Предоставление жилых помещений по договорам найма из специализированного жилищного фонда</a:t>
            </a:r>
            <a:endParaRPr lang="ru-RU" sz="24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930259"/>
          <a:ext cx="7643867" cy="320923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286412"/>
                <a:gridCol w="857256"/>
                <a:gridCol w="1500199"/>
              </a:tblGrid>
              <a:tr h="319273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Категории договоров (количество ед.)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Годы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751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77323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договору из маневренного жилого фонда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73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 </a:t>
                      </a:r>
                      <a:r>
                        <a:rPr lang="ru-RU" sz="16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договору найма служебного жилого </a:t>
                      </a: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помещения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94133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договору найма жилого помещения для детей-сирот, и детей оставшихся без попечения родителей специализированного жилищного фонда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23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15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Итого:</a:t>
                      </a:r>
                      <a:endParaRPr lang="ru-RU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49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571472" y="4286256"/>
          <a:ext cx="8215370" cy="2428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19340" cy="10001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Количество предоставленных жилых помещений</a:t>
            </a:r>
            <a:endParaRPr lang="ru-RU" sz="24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071546"/>
          <a:ext cx="7643867" cy="334327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143536"/>
                <a:gridCol w="1143008"/>
                <a:gridCol w="1357323"/>
              </a:tblGrid>
              <a:tr h="32820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Категории договоров найма  (количество ед.)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Годы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820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8787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договору коммерческого найма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90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121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87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 договору найма жилых помещений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5439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 выморочному имуществу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9214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зарегистрировано право муниципального образования на основании свидетельства о праве на наследство по закону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04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Итого:</a:t>
                      </a:r>
                      <a:endParaRPr lang="ru-RU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90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121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714348" y="4714884"/>
            <a:ext cx="8429652" cy="50006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Количество проведенных жилищных комиссий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285984" y="5214950"/>
          <a:ext cx="6643734" cy="1428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 rot="10800000" flipV="1">
            <a:off x="5929322" y="5929330"/>
            <a:ext cx="2776558" cy="63341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 flipH="1">
            <a:off x="4071934" y="5500702"/>
            <a:ext cx="571503" cy="6429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rPr>
              <a:t>26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Региональная адресная программа «Переселение граждан из аварийного жилищного фонда в Красноярском крае» в муниципальном образовании город Назарово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12</a:t>
            </a:fld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8005026" cy="571480"/>
          </a:xfrm>
        </p:spPr>
        <p:txBody>
          <a:bodyPr>
            <a:normAutofit fontScale="90000"/>
          </a:bodyPr>
          <a:lstStyle/>
          <a:p>
            <a:pPr lvl="0"/>
            <a:r>
              <a:rPr lang="ru-RU" sz="2700" b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effectLst/>
              </a:rPr>
            </a:br>
            <a:endParaRPr lang="ru-RU" sz="2700" b="1" u="sng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1538" y="2143116"/>
            <a:ext cx="6790612" cy="42862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5500702"/>
            <a:ext cx="8004994" cy="42862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              </a:t>
            </a:r>
            <a:endParaRPr kumimoji="0" lang="ru-RU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142976" y="285728"/>
            <a:ext cx="6572264" cy="57148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00100" y="142852"/>
            <a:ext cx="771530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ПЕРСПЕКТИВЫ  РАЗВИТИЯ  ОТДЕЛА  ПО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СОБСТВЕННОСТИ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ЗЕМЛЕПОЛЬЗОВАНИЮ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НА 2019 ГОД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1857364"/>
            <a:ext cx="221457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Жильё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42976" y="3500438"/>
            <a:ext cx="250033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Имущество</a:t>
            </a:r>
            <a:endParaRPr lang="ru-RU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143108" y="5214950"/>
            <a:ext cx="250033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Земля</a:t>
            </a:r>
            <a:endParaRPr lang="ru-RU" sz="3600" b="1" dirty="0"/>
          </a:p>
        </p:txBody>
      </p:sp>
      <p:pic>
        <p:nvPicPr>
          <p:cNvPr id="3076" name="Picture 4" descr="https://pp.userapi.com/c846416/v846416932/3e5e6/GGz2w9iu7U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571612"/>
            <a:ext cx="2215766" cy="1665287"/>
          </a:xfrm>
          <a:prstGeom prst="rect">
            <a:avLst/>
          </a:prstGeom>
          <a:noFill/>
        </p:spPr>
      </p:pic>
      <p:pic>
        <p:nvPicPr>
          <p:cNvPr id="3078" name="Picture 6" descr="https://consultantor.ru/wp-content/uploads/2017/12/yhfyf6r55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2643182"/>
            <a:ext cx="2047863" cy="2047863"/>
          </a:xfrm>
          <a:prstGeom prst="rect">
            <a:avLst/>
          </a:prstGeom>
          <a:noFill/>
        </p:spPr>
      </p:pic>
      <p:pic>
        <p:nvPicPr>
          <p:cNvPr id="3080" name="Picture 8" descr="https://terres.ru/upload/static/links/580/5803826_l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5000636"/>
            <a:ext cx="2806693" cy="1619246"/>
          </a:xfrm>
          <a:prstGeom prst="rect">
            <a:avLst/>
          </a:prstGeom>
          <a:noFill/>
        </p:spPr>
      </p:pic>
      <p:sp>
        <p:nvSpPr>
          <p:cNvPr id="3082" name="AutoShape 10" descr="http://900igr.net/datas/obschestvoznanie/ZHurnalist/0008-008-Spasibo-za-vnimani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04" cy="300039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</a:rPr>
              <a:t>Отчет </a:t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 smtClean="0">
                <a:solidFill>
                  <a:schemeClr val="tx1"/>
                </a:solidFill>
                <a:effectLst/>
              </a:rPr>
              <a:t>отдела по собственности и землепользованию </a:t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r>
              <a:rPr lang="ru-RU" dirty="0" smtClean="0">
                <a:solidFill>
                  <a:schemeClr val="tx1"/>
                </a:solidFill>
                <a:effectLst/>
              </a:rPr>
              <a:t>о проделанной работе за 2018 год 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5362" name="Picture 2" descr="http://russip.ru/assets/blog/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500438"/>
            <a:ext cx="4429156" cy="301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19340" cy="92869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Информация о договорах аренды нежилых помещений за 2017-2018 годы</a:t>
            </a:r>
            <a:endParaRPr lang="ru-RU" sz="28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643050"/>
          <a:ext cx="7215238" cy="37210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071966"/>
                <a:gridCol w="1428760"/>
                <a:gridCol w="1714512"/>
              </a:tblGrid>
              <a:tr h="364859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Годы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6485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3850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Количество действующих договоров аренды, в том числе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8562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- Заключенных на основе конкурсов на право аренды согласно Федеральному закону № 135-ФЗ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8562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Заключенных без проведения конкурсов на право аренды согласно Федеральному закону № 135-ФЗ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3850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Количество объектов предоставленных в аренду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41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z="1400" b="1" smtClean="0">
                <a:solidFill>
                  <a:schemeClr val="tx1"/>
                </a:solidFill>
              </a:rPr>
              <a:pPr/>
              <a:t>2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862150" cy="71438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Информация о доходах от поступления арендных платежей за муниципальное имущество с 2017 по 2018 год</a:t>
            </a:r>
            <a:endParaRPr lang="ru-RU" sz="20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14480" y="1000108"/>
          <a:ext cx="6546598" cy="258884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41942"/>
                <a:gridCol w="1707355"/>
                <a:gridCol w="1597301"/>
              </a:tblGrid>
              <a:tr h="204935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Годы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202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9897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Арендная плата за</a:t>
                      </a:r>
                      <a:r>
                        <a:rPr lang="ru-RU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 муниципальное имущество, тыс.руб. (план)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3027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2500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989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Арендная плата за</a:t>
                      </a:r>
                      <a:r>
                        <a:rPr lang="ru-RU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 муниципальное имущество, тыс. руб. (факт)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3067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2632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9897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Выполнение плана, %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101,0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105,3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928662" y="3786190"/>
          <a:ext cx="8001056" cy="307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z="1400" b="1" smtClean="0">
                <a:solidFill>
                  <a:schemeClr val="tx1"/>
                </a:solidFill>
              </a:rPr>
              <a:pPr/>
              <a:t>3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719274" cy="107157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Продажа муниципального имущества путем   приватизации на аукционе за 2017-2018 годы</a:t>
            </a:r>
            <a:endParaRPr lang="ru-RU" sz="28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447800"/>
          <a:ext cx="7934348" cy="17373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64910"/>
                <a:gridCol w="2050816"/>
                <a:gridCol w="1918622"/>
              </a:tblGrid>
              <a:tr h="311818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Показатели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Годы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18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456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Опубликовано информационных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сообщений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1181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Подано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заявок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1214414" y="3500438"/>
          <a:ext cx="7715304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z="1400" b="1" smtClean="0">
                <a:solidFill>
                  <a:schemeClr val="tx1"/>
                </a:solidFill>
              </a:rPr>
              <a:pPr/>
              <a:t>4</a:t>
            </a:fld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0" y="1357298"/>
          <a:ext cx="8715404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одзаголовок 5"/>
          <p:cNvSpPr txBox="1">
            <a:spLocks/>
          </p:cNvSpPr>
          <p:nvPr/>
        </p:nvSpPr>
        <p:spPr>
          <a:xfrm rot="16200000">
            <a:off x="3893339" y="2035959"/>
            <a:ext cx="1643074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928662" y="3000372"/>
            <a:ext cx="1571636" cy="357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одзаголовок 5"/>
          <p:cNvSpPr txBox="1">
            <a:spLocks/>
          </p:cNvSpPr>
          <p:nvPr/>
        </p:nvSpPr>
        <p:spPr>
          <a:xfrm>
            <a:off x="1928794" y="2571744"/>
            <a:ext cx="1571636" cy="357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одзаголовок 5"/>
          <p:cNvSpPr txBox="1">
            <a:spLocks/>
          </p:cNvSpPr>
          <p:nvPr/>
        </p:nvSpPr>
        <p:spPr>
          <a:xfrm>
            <a:off x="3500430" y="1500174"/>
            <a:ext cx="1214446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b="1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11700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одзаголовок 5"/>
          <p:cNvSpPr txBox="1">
            <a:spLocks/>
          </p:cNvSpPr>
          <p:nvPr/>
        </p:nvSpPr>
        <p:spPr>
          <a:xfrm rot="10800000" flipV="1">
            <a:off x="4429124" y="3143248"/>
            <a:ext cx="785818" cy="2857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Подзаголовок 5"/>
          <p:cNvSpPr txBox="1">
            <a:spLocks/>
          </p:cNvSpPr>
          <p:nvPr/>
        </p:nvSpPr>
        <p:spPr>
          <a:xfrm rot="10800000" flipV="1">
            <a:off x="5857884" y="2357430"/>
            <a:ext cx="1500198" cy="42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500034" y="357166"/>
            <a:ext cx="7358114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b="1" dirty="0" smtClean="0"/>
              <a:t>АРЕНДА ЗЕМЛИ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одзаголовок 5"/>
          <p:cNvSpPr txBox="1">
            <a:spLocks/>
          </p:cNvSpPr>
          <p:nvPr/>
        </p:nvSpPr>
        <p:spPr>
          <a:xfrm>
            <a:off x="4572000" y="1500174"/>
            <a:ext cx="1285884" cy="42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11800</a:t>
            </a:r>
          </a:p>
        </p:txBody>
      </p:sp>
      <p:sp>
        <p:nvSpPr>
          <p:cNvPr id="17" name="Подзаголовок 5"/>
          <p:cNvSpPr txBox="1">
            <a:spLocks/>
          </p:cNvSpPr>
          <p:nvPr/>
        </p:nvSpPr>
        <p:spPr>
          <a:xfrm rot="10800000" flipH="1" flipV="1">
            <a:off x="7143768" y="4286256"/>
            <a:ext cx="1200830" cy="35719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год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z="1400" b="1" smtClean="0">
                <a:solidFill>
                  <a:schemeClr val="tx1"/>
                </a:solidFill>
              </a:rPr>
              <a:pPr/>
              <a:t>5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9" name="Подзаголовок 5"/>
          <p:cNvSpPr txBox="1">
            <a:spLocks/>
          </p:cNvSpPr>
          <p:nvPr/>
        </p:nvSpPr>
        <p:spPr>
          <a:xfrm>
            <a:off x="0" y="1000108"/>
            <a:ext cx="1714512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800" b="1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kumimoji="0" lang="ru-RU" sz="1800" b="1" i="0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ыс. руб.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00100" y="500063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результате еженедельных  заседаний  комиссии по работе с должниками по арендной плате взыскано более 1 млн.руб.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800502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Поступление финансовых средств в бюджет от продажи земельных участков</a:t>
            </a:r>
            <a:endParaRPr lang="ru-RU" sz="32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z="1400" b="1" smtClean="0">
                <a:solidFill>
                  <a:schemeClr val="tx1"/>
                </a:solidFill>
              </a:rPr>
              <a:pPr/>
              <a:t>6</a:t>
            </a:fld>
            <a:endParaRPr lang="ru-RU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71604" y="1285860"/>
          <a:ext cx="6494486" cy="474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142984"/>
          <a:ext cx="7929619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786842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Проведение проверок по соблюдению                    земельного законодательства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 rot="10800000" flipV="1">
            <a:off x="1785918" y="1643050"/>
            <a:ext cx="1000132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 rot="10800000" flipV="1">
            <a:off x="1000100" y="5429264"/>
            <a:ext cx="7786742" cy="1214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 соответствии с Федеральным законом № 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</a:t>
            </a:r>
          </a:p>
          <a:p>
            <a:pPr lvl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ru-RU" sz="160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Все плановые проверки проводятся по согласованию с Назаровской межрайонной прокуратурой</a:t>
            </a:r>
            <a:endParaRPr kumimoji="0" lang="ru-RU" sz="160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b="1" smtClean="0">
                <a:solidFill>
                  <a:schemeClr val="tx1"/>
                </a:solidFill>
              </a:rPr>
              <a:pPr/>
              <a:t>7</a:t>
            </a:fld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 rot="10800000" flipV="1">
            <a:off x="2571736" y="1857364"/>
            <a:ext cx="1285884" cy="150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4\17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5000636"/>
            <a:ext cx="857256" cy="1857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214818"/>
            <a:ext cx="9144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12144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/>
              <a:t>Оказание услуги по передаче жилых помещений в собственность граждан (приватизация)</a:t>
            </a:r>
            <a:br>
              <a:rPr lang="ru-RU" sz="2400" b="1" dirty="0" smtClean="0"/>
            </a:br>
            <a:r>
              <a:rPr lang="ru-RU" sz="2400" b="1" dirty="0" smtClean="0"/>
              <a:t>с 01.01.2016г. по состоянию на 01.01.2018 г.</a:t>
            </a:r>
            <a:endParaRPr lang="ru-RU" sz="24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357299"/>
          <a:ext cx="8506641" cy="551603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57256"/>
                <a:gridCol w="1571636"/>
                <a:gridCol w="1440848"/>
                <a:gridCol w="1312339"/>
                <a:gridCol w="1682864"/>
                <a:gridCol w="1641698"/>
              </a:tblGrid>
              <a:tr h="25406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заключенных договоров</a:t>
                      </a:r>
                      <a:r>
                        <a:rPr lang="ru-RU" baseline="0" dirty="0" smtClean="0"/>
                        <a:t> социального найма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выданных разрешений на приватизацию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</a:t>
                      </a:r>
                    </a:p>
                    <a:p>
                      <a:pPr algn="ctr"/>
                      <a:r>
                        <a:rPr lang="ru-RU" dirty="0" smtClean="0"/>
                        <a:t>выданных выписок из реестра городской казны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Количество подготовленных запросов ОСиЗ о предоставлении сведений из ЕГРП о зарегистрированных</a:t>
                      </a:r>
                      <a:r>
                        <a:rPr lang="ru-RU" sz="1800" baseline="0" dirty="0" smtClean="0"/>
                        <a:t> правах на физ. лицо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Количество зарегистрированных в ОСиЗ договоров на передачу жилых помещений в собственность граждан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8295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</a:t>
                      </a: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2017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115</a:t>
                      </a:r>
                    </a:p>
                    <a:p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83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279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616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83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83495">
                <a:tc>
                  <a:txBody>
                    <a:bodyPr/>
                    <a:lstStyle/>
                    <a:p>
                      <a:endParaRPr lang="ru-RU" sz="20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2018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98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86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174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</a:t>
                      </a: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687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</a:t>
                      </a:r>
                    </a:p>
                    <a:p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86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83495">
                <a:tc>
                  <a:txBody>
                    <a:bodyPr/>
                    <a:lstStyle/>
                    <a:p>
                      <a:endParaRPr lang="ru-RU" sz="20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213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169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463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1303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169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19340" cy="100010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Количество поступивших заявлений по принятию на учет граждан</a:t>
            </a:r>
            <a:endParaRPr lang="ru-RU" sz="2400" b="1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930259"/>
          <a:ext cx="7643867" cy="344205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431168"/>
                <a:gridCol w="1206926"/>
                <a:gridCol w="1005773"/>
              </a:tblGrid>
              <a:tr h="319887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Категории заявлений (ед.)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Годы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98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2532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для участия в долгосрочной целевой программе «Обеспечение жильем молодых семей»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473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для участия в долгосрочной целевой программе «Дополнительные меры социальной поддержки Ветеранов Великой Отечественной войны 1941-1945 годов»</a:t>
                      </a:r>
                      <a:endParaRPr lang="ru-RU" sz="16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5532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 признании в установленном порядке малоимущими по договору социального найма;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19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491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Итого:</a:t>
                      </a:r>
                      <a:endParaRPr lang="ru-RU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714348" y="4286256"/>
          <a:ext cx="8215370" cy="2714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07DF-9D01-493C-B595-2FBAFA65ECE9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4801</TotalTime>
  <Words>569</Words>
  <Application>Microsoft Office PowerPoint</Application>
  <PresentationFormat>Экран (4:3)</PresentationFormat>
  <Paragraphs>187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Отчет  отдела по собственности и землепользованию  о проделанной работе за 2018 год </vt:lpstr>
      <vt:lpstr>Информация о договорах аренды нежилых помещений за 2017-2018 годы</vt:lpstr>
      <vt:lpstr>Информация о доходах от поступления арендных платежей за муниципальное имущество с 2017 по 2018 год</vt:lpstr>
      <vt:lpstr> Продажа муниципального имущества путем   приватизации на аукционе за 2017-2018 годы</vt:lpstr>
      <vt:lpstr>Слайд 5</vt:lpstr>
      <vt:lpstr>Поступление финансовых средств в бюджет от продажи земельных участков</vt:lpstr>
      <vt:lpstr>Проведение проверок по соблюдению                    земельного законодательства </vt:lpstr>
      <vt:lpstr>Оказание услуги по передаче жилых помещений в собственность граждан (приватизация) с 01.01.2016г. по состоянию на 01.01.2018 г.</vt:lpstr>
      <vt:lpstr>Количество поступивших заявлений по принятию на учет граждан</vt:lpstr>
      <vt:lpstr>Предоставление жилых помещений по договорам найма из специализированного жилищного фонда</vt:lpstr>
      <vt:lpstr>Количество предоставленных жилых помещений</vt:lpstr>
      <vt:lpstr>Региональная адресная программа «Переселение граждан из аварийного жилищного фонда в Красноярском крае» в муниципальном образовании город Назарово</vt:lpstr>
      <vt:lpstr> </vt:lpstr>
      <vt:lpstr>Отчет  отдела по собственности и землепользованию  о проделанной работе за 2018 год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ПО СОБСТВЕННОСТИ И ЗЕМЛЕПОЛЬЗОВАНИЮ  АДМИНИСТРАЦИИ ГОРОДА  НАЗАРОВО</dc:title>
  <dc:creator>User</dc:creator>
  <cp:lastModifiedBy>New2</cp:lastModifiedBy>
  <cp:revision>379</cp:revision>
  <dcterms:created xsi:type="dcterms:W3CDTF">2013-11-04T09:05:59Z</dcterms:created>
  <dcterms:modified xsi:type="dcterms:W3CDTF">2019-02-22T05:02:18Z</dcterms:modified>
</cp:coreProperties>
</file>